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66" r:id="rId2"/>
    <p:sldId id="302" r:id="rId3"/>
    <p:sldId id="342" r:id="rId4"/>
    <p:sldId id="326" r:id="rId5"/>
    <p:sldId id="329" r:id="rId6"/>
    <p:sldId id="327" r:id="rId7"/>
    <p:sldId id="328" r:id="rId8"/>
    <p:sldId id="296" r:id="rId9"/>
    <p:sldId id="311" r:id="rId10"/>
    <p:sldId id="337" r:id="rId11"/>
    <p:sldId id="339" r:id="rId12"/>
    <p:sldId id="34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48"/>
    <a:srgbClr val="FFCC66"/>
    <a:srgbClr val="004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373" autoAdjust="0"/>
  </p:normalViewPr>
  <p:slideViewPr>
    <p:cSldViewPr>
      <p:cViewPr>
        <p:scale>
          <a:sx n="60" d="100"/>
          <a:sy n="60" d="100"/>
        </p:scale>
        <p:origin x="-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E1BE06-F710-4F63-8F1D-140DE4525081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897AFB-CF73-4285-94EF-09241A257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87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7AFB-CF73-4285-94EF-09241A25787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IE" sz="1600" dirty="0" smtClean="0"/>
              <a:t> </a:t>
            </a:r>
            <a:r>
              <a:rPr lang="en-IE" sz="1600" b="1" dirty="0" smtClean="0">
                <a:solidFill>
                  <a:srgbClr val="009B48"/>
                </a:solidFill>
              </a:rPr>
              <a:t>Assess financing baselines, needs and gaps</a:t>
            </a:r>
            <a:r>
              <a:rPr lang="en-IE" sz="1600" dirty="0" smtClean="0"/>
              <a:t>, and the full range of potential financing sources (using the BIOFIN initiative approach), and identify opportunities for </a:t>
            </a:r>
            <a:r>
              <a:rPr lang="en-IE" sz="1600" b="1" dirty="0" smtClean="0">
                <a:solidFill>
                  <a:srgbClr val="009B48"/>
                </a:solidFill>
              </a:rPr>
              <a:t>improving cost-effectiveness in national biodiversity expenditure</a:t>
            </a:r>
          </a:p>
          <a:p>
            <a:pPr marL="342900" indent="-342900">
              <a:buFont typeface="+mj-lt"/>
              <a:buAutoNum type="arabicPeriod"/>
            </a:pPr>
            <a:endParaRPr lang="en-IE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E" sz="1600" dirty="0" smtClean="0"/>
              <a:t>Develop strategies and policies to bridge the biodiversity finance gap with </a:t>
            </a:r>
            <a:r>
              <a:rPr lang="en-IE" sz="1600" b="1" dirty="0" smtClean="0">
                <a:solidFill>
                  <a:srgbClr val="009B48"/>
                </a:solidFill>
              </a:rPr>
              <a:t>a broadened base of sustained and predictable sources of finance</a:t>
            </a:r>
            <a:r>
              <a:rPr lang="en-IE" sz="1600" dirty="0" smtClean="0"/>
              <a:t> including more ambitious and scaled-up policy tools such 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600" dirty="0" smtClean="0"/>
              <a:t>Payments for Ecosystem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600" dirty="0" smtClean="0"/>
              <a:t>Offsets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600" dirty="0" smtClean="0"/>
              <a:t>tradable permits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600" dirty="0" smtClean="0"/>
              <a:t>other instruments such as spatial planning, quotas and restrictions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600" dirty="0" smtClean="0"/>
              <a:t>policies for the elimination of environmentally harmful subsidies.</a:t>
            </a:r>
          </a:p>
          <a:p>
            <a:pPr marL="342900" lvl="0" indent="-342900">
              <a:buFont typeface="+mj-lt"/>
              <a:buAutoNum type="arabicPeriod"/>
            </a:pPr>
            <a:endParaRPr lang="en-IE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E" sz="1600" dirty="0" smtClean="0"/>
              <a:t>Biodiversity investments in marine, freshwater and terrestrial ecosystems need to be understood, presented and recognised as </a:t>
            </a:r>
            <a:r>
              <a:rPr lang="en-IE" sz="1600" b="1" dirty="0" smtClean="0">
                <a:solidFill>
                  <a:srgbClr val="009B48"/>
                </a:solidFill>
              </a:rPr>
              <a:t>solutions to wider problems and challenges</a:t>
            </a:r>
            <a:r>
              <a:rPr lang="en-IE" sz="16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en-IE" sz="1200" dirty="0" smtClean="0"/>
              <a:t>When developing sustainable development goals and plans, countries should identify </a:t>
            </a:r>
            <a:r>
              <a:rPr lang="en-IE" sz="1200" b="1" dirty="0" smtClean="0">
                <a:solidFill>
                  <a:srgbClr val="009B48"/>
                </a:solidFill>
              </a:rPr>
              <a:t>actions through which mainstreaming biodiversity can directly contribute </a:t>
            </a:r>
            <a:r>
              <a:rPr lang="en-IE" sz="1200" dirty="0" smtClean="0"/>
              <a:t>to achieving such objectives and goals</a:t>
            </a:r>
          </a:p>
          <a:p>
            <a:pPr marL="342900" lvl="0" indent="-342900">
              <a:buFont typeface="+mj-lt"/>
              <a:buAutoNum type="arabicPeriod" startAt="4"/>
            </a:pPr>
            <a:endParaRPr lang="en-IE" sz="1200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en-IE" sz="1200" dirty="0" smtClean="0"/>
              <a:t>As part of broader mainstreaming efforts, countries should further </a:t>
            </a:r>
            <a:r>
              <a:rPr lang="en-IE" sz="1200" b="1" dirty="0" smtClean="0">
                <a:solidFill>
                  <a:srgbClr val="009B48"/>
                </a:solidFill>
              </a:rPr>
              <a:t>enhance the links between climate change policies, projects and programmes </a:t>
            </a:r>
            <a:r>
              <a:rPr lang="en-IE" sz="1200" dirty="0" smtClean="0"/>
              <a:t>and biodiversity conservation and sustainable use.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6A19A3-7A8E-4BDF-B7A2-87A535614851}" type="slidenum">
              <a:rPr lang="en-GB"/>
              <a:pPr eaLnBrk="1" hangingPunct="1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buFont typeface="+mj-lt"/>
              <a:buAutoNum type="arabicPeriod" startAt="7"/>
            </a:pPr>
            <a:r>
              <a:rPr lang="en-IE" sz="1200" dirty="0" smtClean="0"/>
              <a:t>The </a:t>
            </a:r>
            <a:r>
              <a:rPr lang="en-IE" sz="1200" b="1" dirty="0" smtClean="0">
                <a:solidFill>
                  <a:srgbClr val="009B48"/>
                </a:solidFill>
              </a:rPr>
              <a:t>in-kind contributions of indigenous peoples and local communities’ collective actions, efforts and knowledge</a:t>
            </a:r>
            <a:r>
              <a:rPr lang="en-IE" sz="1200" dirty="0" smtClean="0"/>
              <a:t> should be respected and taken into account when designing, resourcing and implementing interventions.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200" dirty="0" smtClean="0"/>
              <a:t>Human and institutional capacity development programmes should include an increased </a:t>
            </a:r>
            <a:r>
              <a:rPr lang="en-IE" sz="1200" b="1" dirty="0" smtClean="0">
                <a:solidFill>
                  <a:srgbClr val="009B48"/>
                </a:solidFill>
              </a:rPr>
              <a:t>focus on the sharing of practical knowledge and experience </a:t>
            </a:r>
            <a:r>
              <a:rPr lang="en-IE" sz="1200" dirty="0" smtClean="0"/>
              <a:t>in developing effective policies and instruments for mainstreaming</a:t>
            </a:r>
          </a:p>
          <a:p>
            <a:pPr marL="342900" lvl="0" indent="-342900">
              <a:buFont typeface="+mj-lt"/>
              <a:buAutoNum type="arabicPeriod" startAt="8"/>
            </a:pPr>
            <a:endParaRPr lang="en-IE" sz="1200" dirty="0" smtClean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200" dirty="0" smtClean="0"/>
              <a:t>Countries should integrate into training, education and capacity building programmes, </a:t>
            </a:r>
            <a:r>
              <a:rPr lang="en-IE" sz="1200" b="1" dirty="0" smtClean="0">
                <a:solidFill>
                  <a:srgbClr val="009B48"/>
                </a:solidFill>
              </a:rPr>
              <a:t>awareness of the economic rationale for action </a:t>
            </a:r>
            <a:r>
              <a:rPr lang="en-IE" sz="1200" dirty="0" smtClean="0"/>
              <a:t>for biodiversity and ecosystem services, and their role in achieving sustainable development.</a:t>
            </a:r>
          </a:p>
          <a:p>
            <a:pPr marL="342900" lvl="0" indent="-342900">
              <a:buFont typeface="+mj-lt"/>
              <a:buAutoNum type="arabicPeriod" startAt="8"/>
            </a:pPr>
            <a:endParaRPr lang="en-IE" sz="1200" dirty="0" smtClean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200" dirty="0" smtClean="0"/>
              <a:t>Countries should </a:t>
            </a:r>
            <a:r>
              <a:rPr lang="en-IE" sz="1200" b="1" dirty="0" smtClean="0">
                <a:solidFill>
                  <a:srgbClr val="009B48"/>
                </a:solidFill>
              </a:rPr>
              <a:t>include robust and verifiable baselines and indicators </a:t>
            </a:r>
            <a:r>
              <a:rPr lang="en-IE" sz="1200" dirty="0" smtClean="0"/>
              <a:t>on the status and trends of biodiversity, ecosystems and ecosystem services that will help to track and evaluate the benefits of investments and promote their uptake more broadly.</a:t>
            </a:r>
          </a:p>
          <a:p>
            <a:pPr marL="342900" lvl="0" indent="-342900">
              <a:buFont typeface="+mj-lt"/>
              <a:buAutoNum type="arabicPeriod" startAt="8"/>
            </a:pPr>
            <a:endParaRPr lang="en-IE" sz="1200" dirty="0" smtClean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200" dirty="0" smtClean="0"/>
              <a:t>Investments should be made in </a:t>
            </a:r>
            <a:r>
              <a:rPr lang="en-IE" sz="1200" b="1" dirty="0" smtClean="0">
                <a:solidFill>
                  <a:srgbClr val="009B48"/>
                </a:solidFill>
              </a:rPr>
              <a:t>improved knowledge generation regarding the insurance value</a:t>
            </a:r>
            <a:r>
              <a:rPr lang="en-IE" sz="1200" dirty="0" smtClean="0">
                <a:solidFill>
                  <a:srgbClr val="009B48"/>
                </a:solidFill>
              </a:rPr>
              <a:t> </a:t>
            </a:r>
            <a:r>
              <a:rPr lang="en-IE" sz="1200" dirty="0" smtClean="0"/>
              <a:t>of biodiversity and better learning processes for adaptive governance of ecosystems to avoid dangerous tipping points and regime shifts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6A19A3-7A8E-4BDF-B7A2-87A535614851}" type="slidenum">
              <a:rPr lang="en-GB"/>
              <a:pPr eaLnBrk="1" hangingPunct="1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In 2012, </a:t>
            </a:r>
            <a:r>
              <a:rPr lang="en-GB" b="1" dirty="0" smtClean="0">
                <a:solidFill>
                  <a:srgbClr val="009B48"/>
                </a:solidFill>
              </a:rPr>
              <a:t>the first High-Level Panel</a:t>
            </a:r>
            <a:r>
              <a:rPr lang="en-GB" dirty="0" smtClean="0"/>
              <a:t> reported on ‘Resourcing the Aichi Biodiversity Targets’ to COP-11.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It was estimated that </a:t>
            </a:r>
            <a:r>
              <a:rPr lang="en-GB" b="1" dirty="0" smtClean="0">
                <a:solidFill>
                  <a:srgbClr val="009B48"/>
                </a:solidFill>
              </a:rPr>
              <a:t>one-off investments account for between 60% and 70% of the overall global resource needs</a:t>
            </a:r>
            <a:r>
              <a:rPr lang="en-GB" dirty="0" smtClean="0"/>
              <a:t> for delivering the Targets over the 2013 to 2020 period. </a:t>
            </a:r>
          </a:p>
          <a:p>
            <a:endParaRPr lang="en-GB" dirty="0" smtClean="0"/>
          </a:p>
          <a:p>
            <a:r>
              <a:rPr lang="en-GB" dirty="0" smtClean="0"/>
              <a:t>Through simple addition of the resource requirements identified for each Target, the costs for implementing the twenty Aichi Biodiversity Targets were estimated at </a:t>
            </a:r>
            <a:r>
              <a:rPr lang="en-GB" b="1" dirty="0" smtClean="0">
                <a:solidFill>
                  <a:srgbClr val="009B48"/>
                </a:solidFill>
              </a:rPr>
              <a:t>between US$ 150 billion and US$ 440 billion per year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However, it is expected that these resource requirements neither should nor could be met by biodiversity finance alone, and there is potential for considerable synergies among the Targets, so that </a:t>
            </a:r>
            <a:r>
              <a:rPr lang="en-GB" b="1" dirty="0" smtClean="0">
                <a:solidFill>
                  <a:srgbClr val="009B48"/>
                </a:solidFill>
              </a:rPr>
              <a:t>coordinated action could substantially reduce the total estimate</a:t>
            </a:r>
            <a:r>
              <a:rPr lang="en-GB" dirty="0" smtClean="0"/>
              <a:t>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r>
              <a:rPr lang="en-GB" dirty="0" smtClean="0"/>
              <a:t>In Decision XI/4, COP-11 welcomed the initial findings, and invited the Panel, in collaboration with other relevant initiatives that could </a:t>
            </a:r>
            <a:r>
              <a:rPr lang="en-GB" b="1" dirty="0" smtClean="0">
                <a:solidFill>
                  <a:srgbClr val="009B48"/>
                </a:solidFill>
              </a:rPr>
              <a:t>provide a more bottom-up approach</a:t>
            </a:r>
            <a:r>
              <a:rPr lang="en-GB" dirty="0" smtClean="0"/>
              <a:t>, to continue its work with a broadened composition and to report back on the results of its work to COP-12.</a:t>
            </a:r>
          </a:p>
          <a:p>
            <a:endParaRPr lang="en-GB" dirty="0" smtClean="0"/>
          </a:p>
          <a:p>
            <a:r>
              <a:rPr lang="en-GB" dirty="0" smtClean="0"/>
              <a:t>The High-Level Panel as </a:t>
            </a:r>
            <a:r>
              <a:rPr lang="en-GB" b="1" dirty="0" smtClean="0">
                <a:solidFill>
                  <a:srgbClr val="009B48"/>
                </a:solidFill>
              </a:rPr>
              <a:t>expanded to create a regionally-balanced Panel of fifteen members</a:t>
            </a:r>
            <a:r>
              <a:rPr lang="en-GB" dirty="0" smtClean="0"/>
              <a:t>.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6A19A3-7A8E-4BDF-B7A2-87A535614851}" type="slidenum">
              <a:rPr lang="en-GB"/>
              <a:pPr eaLnBrk="1" hangingPunct="1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Panel members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7AFB-CF73-4285-94EF-09241A25787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8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Panel members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Chair:</a:t>
            </a:r>
            <a:r>
              <a:rPr lang="en-IE" baseline="0" dirty="0" smtClean="0"/>
              <a:t> Carlos M. Rodriguez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7AFB-CF73-4285-94EF-09241A25787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5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Organisational</a:t>
            </a:r>
            <a:r>
              <a:rPr lang="en-IE" baseline="0" dirty="0" smtClean="0"/>
              <a:t> observers</a:t>
            </a:r>
          </a:p>
          <a:p>
            <a:r>
              <a:rPr lang="en-IE" baseline="0" dirty="0" smtClean="0"/>
              <a:t>Research Team</a:t>
            </a:r>
          </a:p>
          <a:p>
            <a:r>
              <a:rPr lang="en-IE" baseline="0" dirty="0" smtClean="0"/>
              <a:t>CBD Secretariat Team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7AFB-CF73-4285-94EF-09241A25787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4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Government observers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7AFB-CF73-4285-94EF-09241A25787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4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ZW" dirty="0" smtClean="0"/>
              <a:t>Develop an assessment of the benefits of meeting the Aichi Targets, examining both direct biodiversity benefits and wider benefits to society that result from the investments and policy developments required.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W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ZW" dirty="0" smtClean="0">
                <a:solidFill>
                  <a:srgbClr val="009B48"/>
                </a:solidFill>
              </a:rPr>
              <a:t>Assess the range of the costs of implementing the activities needed to achieve the targets, taking into account the further work proposed in the High Level Panel report to COP-11.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W" dirty="0" smtClean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ZW" dirty="0" smtClean="0"/>
              <a:t>Identify opportunities to secure the benefits most cost effectively through actions in both the biodiversity sector and across economies as a whole that can mobilize / make better use of resources, to deliver greatest progress towards meeting the Aichi targets.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6A19A3-7A8E-4BDF-B7A2-87A535614851}" type="slidenum">
              <a:rPr lang="en-GB"/>
              <a:pPr eaLnBrk="1" hangingPunct="1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IE" sz="1000" dirty="0" smtClean="0"/>
              <a:t>Meeting the Aichi Targets </a:t>
            </a:r>
            <a:r>
              <a:rPr lang="en-IE" sz="1000" b="1" dirty="0" smtClean="0">
                <a:solidFill>
                  <a:srgbClr val="009B48"/>
                </a:solidFill>
              </a:rPr>
              <a:t>will deliver substantial benefits to peoples and the economies </a:t>
            </a:r>
            <a:r>
              <a:rPr lang="en-IE" sz="1000" dirty="0" smtClean="0"/>
              <a:t>across the world </a:t>
            </a:r>
          </a:p>
          <a:p>
            <a:endParaRPr lang="en-CA" sz="1000" b="1" dirty="0" smtClean="0"/>
          </a:p>
          <a:p>
            <a:r>
              <a:rPr lang="en-CA" sz="1000" b="1" dirty="0" smtClean="0"/>
              <a:t>There is strong evidence of the benefits of biodiversity action for society across a wide range of Aichi targets, for all types of ecosystems and for all regions of the world.</a:t>
            </a:r>
            <a:endParaRPr lang="en-US" sz="1000" dirty="0" smtClean="0"/>
          </a:p>
          <a:p>
            <a:pPr lvl="0"/>
            <a:endParaRPr lang="en-IE" sz="1000" dirty="0" smtClean="0"/>
          </a:p>
          <a:p>
            <a:pPr lvl="0"/>
            <a:r>
              <a:rPr lang="en-IE" sz="1000" dirty="0" smtClean="0"/>
              <a:t>2.    Biodiversity </a:t>
            </a:r>
            <a:r>
              <a:rPr lang="en-IE" sz="1000" b="1" dirty="0" smtClean="0">
                <a:solidFill>
                  <a:srgbClr val="009B48"/>
                </a:solidFill>
              </a:rPr>
              <a:t>contributes to sustainable development</a:t>
            </a:r>
          </a:p>
          <a:p>
            <a:pPr marL="342900" lvl="0" indent="-342900">
              <a:buFont typeface="+mj-lt"/>
              <a:buAutoNum type="arabicPeriod"/>
            </a:pPr>
            <a:endParaRPr lang="en-IE" sz="1000" b="1" dirty="0" smtClean="0">
              <a:solidFill>
                <a:srgbClr val="009B48"/>
              </a:solidFill>
            </a:endParaRPr>
          </a:p>
          <a:p>
            <a:pPr lvl="0"/>
            <a:r>
              <a:rPr lang="en-CA" sz="1000" b="1" dirty="0" smtClean="0"/>
              <a:t>Investments in biodiversity and in the implementation of the Aichi Targets will deliver significant co-benefits for sustainable development.</a:t>
            </a:r>
            <a:r>
              <a:rPr lang="en-CA" sz="1000" dirty="0" smtClean="0"/>
              <a:t> </a:t>
            </a:r>
          </a:p>
          <a:p>
            <a:pPr lvl="0"/>
            <a:endParaRPr lang="en-CA" sz="1000" dirty="0" smtClean="0"/>
          </a:p>
          <a:p>
            <a:pPr lvl="0"/>
            <a:r>
              <a:rPr lang="en-CA" sz="1000" b="1" dirty="0" smtClean="0"/>
              <a:t>Achieving the Aichi targets will help to create jobs and revenue flows and support new economic and business opportunities.</a:t>
            </a:r>
            <a:endParaRPr lang="en-IE" sz="1000" dirty="0" smtClean="0"/>
          </a:p>
          <a:p>
            <a:pPr eaLnBrk="1" hangingPunct="1">
              <a:spcBef>
                <a:spcPct val="0"/>
              </a:spcBef>
            </a:pPr>
            <a:endParaRPr lang="en-GB" sz="1000" dirty="0" smtClean="0"/>
          </a:p>
          <a:p>
            <a:pPr lvl="0"/>
            <a:r>
              <a:rPr lang="en-IE" sz="1000" dirty="0" smtClean="0"/>
              <a:t>3. Biodiversity </a:t>
            </a:r>
            <a:r>
              <a:rPr lang="en-IE" sz="1000" b="1" dirty="0" smtClean="0">
                <a:solidFill>
                  <a:srgbClr val="009B48"/>
                </a:solidFill>
              </a:rPr>
              <a:t>contributes to climate mitigation, adaptation and resilience</a:t>
            </a:r>
            <a:endParaRPr lang="en-US" sz="1000" b="1" dirty="0" smtClean="0">
              <a:solidFill>
                <a:srgbClr val="009B48"/>
              </a:solidFill>
            </a:endParaRPr>
          </a:p>
          <a:p>
            <a:pPr lvl="0"/>
            <a:endParaRPr lang="en-US" sz="1000" b="1" dirty="0" smtClean="0">
              <a:solidFill>
                <a:srgbClr val="009B48"/>
              </a:solidFill>
            </a:endParaRPr>
          </a:p>
          <a:p>
            <a:pPr lvl="0"/>
            <a:r>
              <a:rPr lang="en-US" sz="1000" b="1" dirty="0" smtClean="0"/>
              <a:t>The potential for enhancing synergies between the Aichi Targets and policies to address climate change is still not fully </a:t>
            </a:r>
            <a:r>
              <a:rPr lang="en-US" sz="1000" b="1" dirty="0" err="1" smtClean="0"/>
              <a:t>utilised</a:t>
            </a:r>
            <a:r>
              <a:rPr lang="en-US" sz="1000" b="1" dirty="0" smtClean="0"/>
              <a:t> and there is significant scope for improvements in this regard.</a:t>
            </a:r>
          </a:p>
          <a:p>
            <a:endParaRPr lang="en-IE" sz="1000" dirty="0" smtClean="0"/>
          </a:p>
          <a:p>
            <a:pPr marL="342900" lvl="0" indent="-342900">
              <a:buAutoNum type="arabicPeriod" startAt="4"/>
            </a:pPr>
            <a:r>
              <a:rPr lang="en-IE" sz="1000" dirty="0" smtClean="0"/>
              <a:t> </a:t>
            </a:r>
            <a:r>
              <a:rPr lang="en-IE" sz="1000" b="1" dirty="0" smtClean="0">
                <a:solidFill>
                  <a:srgbClr val="009B48"/>
                </a:solidFill>
              </a:rPr>
              <a:t>Investments in biodiversity can strengthen the provision of ecosystem services </a:t>
            </a:r>
            <a:r>
              <a:rPr lang="en-IE" sz="1000" dirty="0" smtClean="0"/>
              <a:t>on which vulnerable communities depend</a:t>
            </a:r>
          </a:p>
          <a:p>
            <a:pPr marL="0" lvl="1"/>
            <a:endParaRPr lang="en-CA" sz="1000" dirty="0" smtClean="0"/>
          </a:p>
          <a:p>
            <a:pPr marL="0" lvl="1"/>
            <a:r>
              <a:rPr lang="en-CA" sz="1000" b="1" dirty="0" smtClean="0"/>
              <a:t>Biodiversity action needs to take account of distributional impacts, to ensure that benefits for poor and vulnerable communities are secured</a:t>
            </a:r>
            <a:r>
              <a:rPr lang="en-US" sz="10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sz="1000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009B48"/>
                </a:solidFill>
              </a:rPr>
              <a:t>Biodiversity provides insurance value </a:t>
            </a:r>
          </a:p>
          <a:p>
            <a:r>
              <a:rPr lang="en-US" sz="1000" b="1" dirty="0" smtClean="0"/>
              <a:t> </a:t>
            </a:r>
            <a:endParaRPr lang="en-US" sz="1000" dirty="0" smtClean="0"/>
          </a:p>
          <a:p>
            <a:r>
              <a:rPr lang="en-US" sz="1000" b="1" dirty="0" smtClean="0"/>
              <a:t>Investments in biodiversity can provide insurance against uncertain and accelerating future environmental change, and maintain and enhance future development options.</a:t>
            </a:r>
          </a:p>
          <a:p>
            <a:endParaRPr lang="en-US" sz="1000" b="1" dirty="0" smtClean="0"/>
          </a:p>
          <a:p>
            <a:r>
              <a:rPr lang="en-CA" sz="1000" dirty="0" smtClean="0"/>
              <a:t>The World Economic Forum Global Risks report found that five of the eight worst global risks are ecosystem-based. Taking insufficient action to address biodiversity loss will risk losing current and future benefits that could become vital in the future.</a:t>
            </a:r>
            <a:endParaRPr lang="en-US" sz="1000" b="1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20" indent="-285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54" indent="-22859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35" indent="-22859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17" indent="-22859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6A19A3-7A8E-4BDF-B7A2-87A535614851}" type="slidenum">
              <a:rPr lang="en-GB"/>
              <a:pPr eaLnBrk="1" hangingPunct="1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en-IE" sz="1600" dirty="0" smtClean="0"/>
              <a:t> </a:t>
            </a:r>
            <a:r>
              <a:rPr lang="en-GB" sz="1600" b="1" dirty="0" smtClean="0">
                <a:solidFill>
                  <a:srgbClr val="009B48"/>
                </a:solidFill>
              </a:rPr>
              <a:t>Enhancing synergies, addressing trade-offs and promoting alignments across sectoral policies</a:t>
            </a:r>
            <a:r>
              <a:rPr lang="en-GB" sz="1600" dirty="0" smtClean="0"/>
              <a:t> are prerequisites for effective implementation of the Aichi Targets and of major importance for resource mobilization</a:t>
            </a:r>
            <a:endParaRPr lang="en-IE" sz="1600" dirty="0" smtClean="0"/>
          </a:p>
          <a:p>
            <a:r>
              <a:rPr lang="en-US" sz="1600" dirty="0" smtClean="0"/>
              <a:t> </a:t>
            </a:r>
            <a:endParaRPr lang="en-IE" sz="1600" dirty="0" smtClean="0"/>
          </a:p>
          <a:p>
            <a:pPr marL="0" lvl="1"/>
            <a:r>
              <a:rPr lang="en-CA" sz="1600" b="1" dirty="0" smtClean="0"/>
              <a:t>Mainstreaming of biodiversity into wider policy agendas, plans and budgets, offers significant opportunities for more efficient policy-making processes and co-funding.</a:t>
            </a:r>
            <a:r>
              <a:rPr lang="en-CA" sz="1600" dirty="0" smtClean="0"/>
              <a:t> </a:t>
            </a:r>
            <a:r>
              <a:rPr lang="en-US" sz="1600" b="1" dirty="0" smtClean="0"/>
              <a:t>Efforts to capture the broad range of biodiversity values in accounting and reporting systems can advance the implementation of the Aichi Targets.</a:t>
            </a:r>
            <a:endParaRPr lang="en-IE" sz="1600" dirty="0" smtClean="0"/>
          </a:p>
          <a:p>
            <a:pPr marL="342900" indent="-342900"/>
            <a:endParaRPr lang="en-IE" sz="12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en-IE" sz="1200" dirty="0" smtClean="0"/>
              <a:t>All countries need to </a:t>
            </a:r>
            <a:r>
              <a:rPr lang="en-IE" sz="1200" b="1" dirty="0" smtClean="0">
                <a:solidFill>
                  <a:srgbClr val="009B48"/>
                </a:solidFill>
              </a:rPr>
              <a:t>invest in institutions and policy frameworks</a:t>
            </a:r>
            <a:r>
              <a:rPr lang="en-IE" sz="1200" dirty="0" smtClean="0"/>
              <a:t>, direct conservation and sustainable use actions, incentives and economic instruments</a:t>
            </a:r>
          </a:p>
          <a:p>
            <a:pPr algn="r"/>
            <a:endParaRPr lang="en-IE" sz="1200" dirty="0" smtClean="0"/>
          </a:p>
          <a:p>
            <a:r>
              <a:rPr lang="en-US" sz="1200" b="1" dirty="0" smtClean="0"/>
              <a:t>Developing and </a:t>
            </a:r>
            <a:r>
              <a:rPr lang="en-US" sz="1200" b="1" dirty="0" err="1" smtClean="0"/>
              <a:t>operationalising</a:t>
            </a:r>
            <a:r>
              <a:rPr lang="en-US" sz="1200" b="1" dirty="0" smtClean="0"/>
              <a:t> cohesive, well-designed institutions, and effective policy frameworks that are a prerequisite for effective and efficient biodiversity financing systems.</a:t>
            </a:r>
            <a:endParaRPr lang="en-US" sz="1200" dirty="0" smtClean="0"/>
          </a:p>
          <a:p>
            <a:pPr marL="342900" indent="-342900">
              <a:buFont typeface="+mj-lt"/>
              <a:buAutoNum type="arabicPeriod" startAt="6"/>
            </a:pPr>
            <a:endParaRPr lang="en-IE" sz="1200" dirty="0" smtClean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200" dirty="0" smtClean="0"/>
              <a:t>Design and implementation of </a:t>
            </a:r>
            <a:r>
              <a:rPr lang="en-IE" sz="1200" b="1" dirty="0" smtClean="0">
                <a:solidFill>
                  <a:srgbClr val="009B48"/>
                </a:solidFill>
              </a:rPr>
              <a:t>appropriate policy and financial instruments </a:t>
            </a:r>
            <a:r>
              <a:rPr lang="en-IE" sz="1200" dirty="0" smtClean="0"/>
              <a:t>is essential to halt the loss of biodiversity</a:t>
            </a:r>
          </a:p>
          <a:p>
            <a:pPr lvl="0"/>
            <a:endParaRPr lang="en-IE" sz="1200" dirty="0" smtClean="0"/>
          </a:p>
          <a:p>
            <a:r>
              <a:rPr lang="en-US" sz="1200" b="1" dirty="0" smtClean="0"/>
              <a:t>Much can be gained by phasing-out perverse incentives and unsustainable practices, good land-use and marine planning and the development of green fiscal policies.</a:t>
            </a:r>
            <a:endParaRPr lang="en-IE" sz="1200" dirty="0" smtClean="0"/>
          </a:p>
          <a:p>
            <a:pPr algn="r"/>
            <a:endParaRPr lang="en-IE" sz="1200" dirty="0" smtClean="0"/>
          </a:p>
          <a:p>
            <a:pPr marL="342900" lvl="0" indent="-342900">
              <a:buFont typeface="+mj-lt"/>
              <a:buAutoNum type="arabicPeriod" startAt="9"/>
            </a:pPr>
            <a:r>
              <a:rPr lang="en-IE" sz="1200" dirty="0" smtClean="0"/>
              <a:t>The monetary and non-monetary benefits of biodiversity conservation and sustainable use </a:t>
            </a:r>
            <a:r>
              <a:rPr lang="en-IE" sz="1200" b="1" dirty="0" smtClean="0">
                <a:solidFill>
                  <a:srgbClr val="009B48"/>
                </a:solidFill>
              </a:rPr>
              <a:t>far outweigh the costs</a:t>
            </a:r>
            <a:endParaRPr lang="en-IE" sz="1200" dirty="0" smtClean="0"/>
          </a:p>
          <a:p>
            <a:pPr lvl="0"/>
            <a:endParaRPr lang="en-CA" sz="1200" dirty="0" smtClean="0"/>
          </a:p>
          <a:p>
            <a:pPr lvl="0"/>
            <a:r>
              <a:rPr lang="en-CA" sz="1200" dirty="0" smtClean="0"/>
              <a:t>The top-down estimates of resource needs in the High-Level Panel’s first report are broadly consistent with available assessments at the national, regional and global levels. </a:t>
            </a:r>
            <a:r>
              <a:rPr lang="en-CA" sz="1200" b="1" dirty="0" smtClean="0"/>
              <a:t>This translates to investment requirements ranging from 0.08 to 0.25% of global GDP.</a:t>
            </a:r>
            <a:endParaRPr lang="en-IE" sz="1200" dirty="0" smtClean="0"/>
          </a:p>
          <a:p>
            <a:pPr lvl="0"/>
            <a:endParaRPr lang="en-IE" sz="1200" dirty="0" smtClean="0"/>
          </a:p>
          <a:p>
            <a:pPr marL="342900" lvl="0" indent="-342900">
              <a:buFont typeface="+mj-lt"/>
              <a:buAutoNum type="arabicPeriod" startAt="10"/>
            </a:pPr>
            <a:r>
              <a:rPr lang="en-IE" sz="1200" dirty="0" smtClean="0"/>
              <a:t>There is a </a:t>
            </a:r>
            <a:r>
              <a:rPr lang="en-IE" sz="1200" b="1" dirty="0" smtClean="0">
                <a:solidFill>
                  <a:srgbClr val="009B48"/>
                </a:solidFill>
              </a:rPr>
              <a:t>need to increase investments substantially </a:t>
            </a:r>
            <a:r>
              <a:rPr lang="en-IE" sz="1200" dirty="0" smtClean="0"/>
              <a:t>to bridge financing gaps</a:t>
            </a:r>
          </a:p>
          <a:p>
            <a:pPr lvl="0"/>
            <a:endParaRPr lang="en-IE" sz="1200" dirty="0" smtClean="0"/>
          </a:p>
          <a:p>
            <a:pPr lvl="0"/>
            <a:r>
              <a:rPr lang="en-CA" sz="1200" b="1" dirty="0" smtClean="0"/>
              <a:t>Closing the financial gap can only be achieved through realigning existing expenditures with biodiversity objectives, particularly those which currently lead to biodiversity loss, and improved sectoral integration</a:t>
            </a:r>
            <a:endParaRPr lang="en-IE" sz="120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20" indent="-285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54" indent="-22859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35" indent="-22859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17" indent="-22859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6A19A3-7A8E-4BDF-B7A2-87A535614851}" type="slidenum">
              <a:rPr lang="en-GB"/>
              <a:pPr eaLnBrk="1" hangingPunct="1"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1851A-7F41-4D54-ADA4-EA0B341E347A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5CC77-FAD0-4533-ADA6-E48706F972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2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9C74F-2D4F-4672-9C0B-49FBFE72D316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321F-37DE-4BA4-B218-D062DDDF2E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8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9937D-F2BC-497C-AC65-D8232489303A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2E9E9-41D7-4BBA-882C-7B6DC8119F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3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1148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5D004-F988-4EA5-AF8A-DB71517D43FB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C63B6-94DE-4045-9280-B23DCAB1C3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32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3F927-4485-48E6-B75E-26871E60A4C4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4EE7E-D02A-4FC0-A6A4-756B14DBFF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8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E0425-5647-4111-9FA7-4EEDA6465961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D928C-4A13-46AB-95AB-DD2331C16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7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1ABBF4-A035-4CA2-8F6B-8429B8C1F1AF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02CAE-9312-4F49-86FD-CDC56A065F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2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A0E60-EB45-4013-879F-9AD6A11CBE7A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E2BD-CE65-41D2-8D72-4CE573506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9717B-624D-4651-85AF-162A3362C0B9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C1048-EC68-43AA-94C3-76461AF86F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8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36F28-D70B-4846-AAE3-B654320E0A78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741FC-323B-4B17-9999-A3D9D03DBC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1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EEC1C-2B5E-4B97-B40E-33309EA02FD2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15736-6748-4C7B-83E8-49836BCEE4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\\file1\d_user_doc\Working Folders\Mateusz\cbd-logo-spine-gray97%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3988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DD43424-43B0-4641-8C2A-978DDAC91433}" type="datetimeFigureOut">
              <a:rPr lang="en-GB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F0AFA1B-B783-4693-ACF4-62309F2BE8F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2" name="Picture 9" descr="U:\Working Folders\38-00-OMG\38-13-UNDB\Logo\_logo for UN\en\for web\png\UNDB+UN-logo-en-RGB-150dpi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04800"/>
            <a:ext cx="40687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9B4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B4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B4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B4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B4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9B4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9B4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9B4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9B4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483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83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483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483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483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d.int/financial/hl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mailto:hlp@cbd.i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d.int/financial/hl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mailto:hlp@cbd.i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d.int/financial/hlp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mailto:hlp@cbd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d.int/financial/hl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hlp@cbd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lp@cbd.int" TargetMode="External"/><Relationship Id="rId2" Type="http://schemas.openxmlformats.org/officeDocument/2006/relationships/hyperlink" Target="http://www.cbd.int/financial/hl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lp@cbd.int" TargetMode="External"/><Relationship Id="rId4" Type="http://schemas.openxmlformats.org/officeDocument/2006/relationships/hyperlink" Target="http://www.cbd.int/financial/hl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d.int/financial/hl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mailto:hlp@cbd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ateusz.banski\Desktop\CBD-logo-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8800"/>
            <a:ext cx="2389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5992812" y="1868487"/>
            <a:ext cx="223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9B48"/>
                </a:solidFill>
              </a:rPr>
              <a:t>Living in harmony </a:t>
            </a:r>
          </a:p>
          <a:p>
            <a:r>
              <a:rPr lang="en-CA" b="1" dirty="0">
                <a:solidFill>
                  <a:srgbClr val="009B48"/>
                </a:solidFill>
              </a:rPr>
              <a:t>with nature</a:t>
            </a:r>
          </a:p>
        </p:txBody>
      </p:sp>
      <p:pic>
        <p:nvPicPr>
          <p:cNvPr id="13316" name="Picture 9" descr="U:\Working Folders\38-00-OMG\38-13-UNDB\Logo\_logo for UN\en\for web\UNDB+UN-logo-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94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971800"/>
            <a:ext cx="7856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9B48"/>
                </a:solidFill>
              </a:rPr>
              <a:t>HIGH-LEVEL PANEL ON GLOBAL ASSESSMENT OF</a:t>
            </a:r>
          </a:p>
          <a:p>
            <a:pPr algn="ctr"/>
            <a:r>
              <a:rPr lang="en-CA" sz="2400" b="1" dirty="0" smtClean="0">
                <a:solidFill>
                  <a:srgbClr val="009B48"/>
                </a:solidFill>
              </a:rPr>
              <a:t>RESOURCES FOR IMPLEMENTING THE</a:t>
            </a:r>
          </a:p>
          <a:p>
            <a:pPr algn="ctr"/>
            <a:r>
              <a:rPr lang="en-CA" sz="2400" b="1" dirty="0" smtClean="0">
                <a:solidFill>
                  <a:srgbClr val="009B48"/>
                </a:solidFill>
              </a:rPr>
              <a:t>STRATEGIC PLAN FOR BIODIVERSITY 2011-2020</a:t>
            </a:r>
            <a:endParaRPr lang="en-US" sz="2400" dirty="0" smtClean="0">
              <a:solidFill>
                <a:srgbClr val="009B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255" y="4643735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400" i="1" dirty="0" smtClean="0"/>
              <a:t>Background, Key Messages and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7200" y="2257485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IE" sz="1600" dirty="0" smtClean="0"/>
              <a:t> </a:t>
            </a:r>
            <a:r>
              <a:rPr lang="en-GB" sz="1600" b="1" dirty="0">
                <a:solidFill>
                  <a:srgbClr val="009B48"/>
                </a:solidFill>
              </a:rPr>
              <a:t>Enhancing synergies, addressing trade-offs and promoting alignments across sectoral policies</a:t>
            </a:r>
            <a:r>
              <a:rPr lang="en-GB" sz="1600" dirty="0"/>
              <a:t> are prerequisites for effective implementation of the Aichi Targets and of major importance for resource </a:t>
            </a:r>
            <a:r>
              <a:rPr lang="en-GB" sz="1600" dirty="0" smtClean="0"/>
              <a:t>mobilization</a:t>
            </a:r>
            <a:endParaRPr lang="en-IE" sz="1600" dirty="0" smtClean="0"/>
          </a:p>
          <a:p>
            <a:pPr marL="342900" indent="-342900"/>
            <a:endParaRPr lang="en-IE" sz="1600" dirty="0" smtClean="0"/>
          </a:p>
          <a:p>
            <a:pPr marL="342900" indent="-342900"/>
            <a:endParaRPr lang="en-IE" sz="16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en-IE" sz="1600" dirty="0" smtClean="0"/>
              <a:t>All </a:t>
            </a:r>
            <a:r>
              <a:rPr lang="en-IE" sz="1600" dirty="0"/>
              <a:t>countries need to </a:t>
            </a:r>
            <a:r>
              <a:rPr lang="en-IE" sz="1600" b="1" dirty="0">
                <a:solidFill>
                  <a:srgbClr val="009B48"/>
                </a:solidFill>
              </a:rPr>
              <a:t>invest in institutions and policy frameworks</a:t>
            </a:r>
            <a:r>
              <a:rPr lang="en-IE" sz="1600" dirty="0"/>
              <a:t>, direct conservation and sustainable use actions, incentives and economic instruments</a:t>
            </a:r>
          </a:p>
          <a:p>
            <a:pPr algn="r"/>
            <a:endParaRPr lang="en-IE" sz="1600" dirty="0" smtClean="0"/>
          </a:p>
          <a:p>
            <a:pPr algn="r"/>
            <a:endParaRPr lang="en-IE" sz="1600" dirty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600" dirty="0" smtClean="0"/>
              <a:t>Design </a:t>
            </a:r>
            <a:r>
              <a:rPr lang="en-IE" sz="1600" dirty="0"/>
              <a:t>and implementation of </a:t>
            </a:r>
            <a:r>
              <a:rPr lang="en-IE" sz="1600" b="1" dirty="0">
                <a:solidFill>
                  <a:srgbClr val="009B48"/>
                </a:solidFill>
              </a:rPr>
              <a:t>appropriate policy and financial instruments </a:t>
            </a:r>
            <a:r>
              <a:rPr lang="en-IE" sz="1600" dirty="0"/>
              <a:t>is essential to halt the loss of biodiversity</a:t>
            </a:r>
          </a:p>
          <a:p>
            <a:pPr algn="r"/>
            <a:endParaRPr lang="en-IE" sz="1600" dirty="0" smtClean="0"/>
          </a:p>
          <a:p>
            <a:pPr algn="r"/>
            <a:endParaRPr lang="en-IE" sz="1600" dirty="0"/>
          </a:p>
          <a:p>
            <a:pPr marL="342900" lvl="0" indent="-342900">
              <a:buFont typeface="+mj-lt"/>
              <a:buAutoNum type="arabicPeriod" startAt="9"/>
            </a:pPr>
            <a:r>
              <a:rPr lang="en-IE" sz="1600" dirty="0"/>
              <a:t>The monetary and non-monetary benefits of biodiversity conservation and sustainable use </a:t>
            </a:r>
            <a:r>
              <a:rPr lang="en-IE" sz="1600" b="1" dirty="0">
                <a:solidFill>
                  <a:srgbClr val="009B48"/>
                </a:solidFill>
              </a:rPr>
              <a:t>far outweigh the costs</a:t>
            </a:r>
            <a:endParaRPr lang="en-IE" sz="1600" dirty="0"/>
          </a:p>
          <a:p>
            <a:pPr lvl="0"/>
            <a:endParaRPr lang="en-IE" sz="1600" dirty="0" smtClean="0"/>
          </a:p>
          <a:p>
            <a:pPr lvl="0"/>
            <a:endParaRPr lang="en-IE" sz="1600" dirty="0"/>
          </a:p>
          <a:p>
            <a:pPr marL="342900" lvl="0" indent="-342900">
              <a:buFont typeface="+mj-lt"/>
              <a:buAutoNum type="arabicPeriod" startAt="10"/>
            </a:pPr>
            <a:r>
              <a:rPr lang="en-IE" sz="1600" dirty="0"/>
              <a:t>There is a </a:t>
            </a:r>
            <a:r>
              <a:rPr lang="en-IE" sz="1600" b="1" dirty="0">
                <a:solidFill>
                  <a:srgbClr val="009B48"/>
                </a:solidFill>
              </a:rPr>
              <a:t>need to increase investments substantially </a:t>
            </a:r>
            <a:r>
              <a:rPr lang="en-IE" sz="1600" dirty="0"/>
              <a:t>to bridge financing </a:t>
            </a:r>
            <a:r>
              <a:rPr lang="en-IE" sz="1600" dirty="0" smtClean="0"/>
              <a:t>gaps</a:t>
            </a:r>
            <a:endParaRPr lang="en-IE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81000" y="152400"/>
            <a:ext cx="472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Key Messages</a:t>
            </a: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of the </a:t>
            </a:r>
            <a:r>
              <a:rPr lang="en-US" sz="2400" b="1" dirty="0" smtClean="0">
                <a:solidFill>
                  <a:srgbClr val="009B48"/>
                </a:solidFill>
              </a:rPr>
              <a:t>High-Level Panel </a:t>
            </a: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(Phase 2)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0" y="381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For further information, visit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http://www.cbd.int/financial/hlp/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or email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hlp@cbd.int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100893473.jpg"/>
          <p:cNvPicPr>
            <a:picLocks noChangeAspect="1"/>
          </p:cNvPicPr>
          <p:nvPr/>
        </p:nvPicPr>
        <p:blipFill>
          <a:blip r:embed="rId5" cstate="print"/>
          <a:srcRect t="43749" b="19996"/>
          <a:stretch>
            <a:fillRect/>
          </a:stretch>
        </p:blipFill>
        <p:spPr>
          <a:xfrm>
            <a:off x="457200" y="1143000"/>
            <a:ext cx="8229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19812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E" sz="1600" dirty="0" smtClean="0"/>
              <a:t> </a:t>
            </a:r>
            <a:r>
              <a:rPr lang="en-IE" sz="1600" b="1" dirty="0" smtClean="0">
                <a:solidFill>
                  <a:srgbClr val="009B48"/>
                </a:solidFill>
              </a:rPr>
              <a:t>Assess </a:t>
            </a:r>
            <a:r>
              <a:rPr lang="en-IE" sz="1600" b="1" dirty="0">
                <a:solidFill>
                  <a:srgbClr val="009B48"/>
                </a:solidFill>
              </a:rPr>
              <a:t>financing baselines, needs and gaps</a:t>
            </a:r>
            <a:r>
              <a:rPr lang="en-IE" sz="1600" dirty="0"/>
              <a:t>, and the full range of potential financing </a:t>
            </a:r>
            <a:r>
              <a:rPr lang="en-IE" sz="1600" dirty="0" smtClean="0"/>
              <a:t>sources, and identify </a:t>
            </a:r>
            <a:r>
              <a:rPr lang="en-IE" sz="1600" dirty="0"/>
              <a:t>opportunities for </a:t>
            </a:r>
            <a:r>
              <a:rPr lang="en-IE" sz="1600" b="1" dirty="0">
                <a:solidFill>
                  <a:srgbClr val="009B48"/>
                </a:solidFill>
              </a:rPr>
              <a:t>improving cost-effectiveness in national biodiversity expenditure</a:t>
            </a:r>
          </a:p>
          <a:p>
            <a:pPr marL="342900" indent="-342900">
              <a:buFont typeface="+mj-lt"/>
              <a:buAutoNum type="arabicPeriod"/>
            </a:pPr>
            <a:endParaRPr lang="en-IE" sz="1400" dirty="0"/>
          </a:p>
          <a:p>
            <a:pPr marL="342900" lvl="0" indent="-342900">
              <a:buFont typeface="+mj-lt"/>
              <a:buAutoNum type="arabicPeriod"/>
            </a:pPr>
            <a:r>
              <a:rPr lang="en-IE" sz="1600" dirty="0"/>
              <a:t>Develop strategies and policies to bridge the biodiversity finance gap with </a:t>
            </a:r>
            <a:r>
              <a:rPr lang="en-IE" sz="1600" b="1" dirty="0">
                <a:solidFill>
                  <a:srgbClr val="009B48"/>
                </a:solidFill>
              </a:rPr>
              <a:t>a broadened base of sustained and predictable sources of </a:t>
            </a:r>
            <a:r>
              <a:rPr lang="en-IE" sz="1600" b="1" dirty="0" smtClean="0">
                <a:solidFill>
                  <a:srgbClr val="009B48"/>
                </a:solidFill>
              </a:rPr>
              <a:t>finance</a:t>
            </a:r>
          </a:p>
          <a:p>
            <a:pPr marL="342900" lvl="0" indent="-342900">
              <a:buFont typeface="+mj-lt"/>
              <a:buAutoNum type="arabicPeriod"/>
            </a:pPr>
            <a:endParaRPr lang="en-IE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E" sz="1600" dirty="0" smtClean="0"/>
              <a:t>Biodiversity </a:t>
            </a:r>
            <a:r>
              <a:rPr lang="en-IE" sz="1600" dirty="0"/>
              <a:t>investments in marine, freshwater and terrestrial ecosystems need to be understood, presented and recognised as </a:t>
            </a:r>
            <a:r>
              <a:rPr lang="en-IE" sz="1600" b="1" dirty="0">
                <a:solidFill>
                  <a:srgbClr val="009B48"/>
                </a:solidFill>
              </a:rPr>
              <a:t>solutions to wider problems and challenges</a:t>
            </a:r>
            <a:r>
              <a:rPr lang="en-IE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IE" sz="1400" dirty="0"/>
          </a:p>
          <a:p>
            <a:pPr marL="342900" lvl="0" indent="-342900">
              <a:buFont typeface="+mj-lt"/>
              <a:buAutoNum type="arabicPeriod" startAt="4"/>
            </a:pPr>
            <a:r>
              <a:rPr lang="en-IE" sz="1600" dirty="0"/>
              <a:t>When developing sustainable development </a:t>
            </a:r>
            <a:r>
              <a:rPr lang="en-IE" sz="1600" dirty="0" smtClean="0"/>
              <a:t>plans</a:t>
            </a:r>
            <a:r>
              <a:rPr lang="en-IE" sz="1600" dirty="0"/>
              <a:t>, countries should identify </a:t>
            </a:r>
            <a:r>
              <a:rPr lang="en-IE" sz="1600" b="1" dirty="0">
                <a:solidFill>
                  <a:srgbClr val="009B48"/>
                </a:solidFill>
              </a:rPr>
              <a:t>actions </a:t>
            </a:r>
            <a:r>
              <a:rPr lang="en-IE" sz="1600" b="1" dirty="0" smtClean="0">
                <a:solidFill>
                  <a:srgbClr val="009B48"/>
                </a:solidFill>
              </a:rPr>
              <a:t>which mainstream </a:t>
            </a:r>
            <a:r>
              <a:rPr lang="en-IE" sz="1600" b="1" dirty="0">
                <a:solidFill>
                  <a:srgbClr val="009B48"/>
                </a:solidFill>
              </a:rPr>
              <a:t>biodiversity </a:t>
            </a:r>
            <a:r>
              <a:rPr lang="en-IE" sz="1600" b="1" dirty="0" smtClean="0">
                <a:solidFill>
                  <a:srgbClr val="009B48"/>
                </a:solidFill>
              </a:rPr>
              <a:t>that </a:t>
            </a:r>
            <a:r>
              <a:rPr lang="en-IE" sz="1600" b="1" dirty="0">
                <a:solidFill>
                  <a:srgbClr val="009B48"/>
                </a:solidFill>
              </a:rPr>
              <a:t>directly contribute </a:t>
            </a:r>
            <a:r>
              <a:rPr lang="en-IE" sz="1600" dirty="0"/>
              <a:t>to achieving such objectives and goals</a:t>
            </a:r>
          </a:p>
          <a:p>
            <a:pPr marL="342900" lvl="0" indent="-342900">
              <a:buFont typeface="+mj-lt"/>
              <a:buAutoNum type="arabicPeriod" startAt="4"/>
            </a:pPr>
            <a:endParaRPr lang="en-IE" sz="1400" dirty="0"/>
          </a:p>
          <a:p>
            <a:pPr marL="342900" lvl="0" indent="-342900">
              <a:buFont typeface="+mj-lt"/>
              <a:buAutoNum type="arabicPeriod" startAt="4"/>
            </a:pPr>
            <a:r>
              <a:rPr lang="en-IE" sz="1600" dirty="0"/>
              <a:t>As part of broader mainstreaming efforts, countries should further </a:t>
            </a:r>
            <a:r>
              <a:rPr lang="en-IE" sz="1600" b="1" dirty="0">
                <a:solidFill>
                  <a:srgbClr val="009B48"/>
                </a:solidFill>
              </a:rPr>
              <a:t>enhance the links between climate change policies, projects and programmes </a:t>
            </a:r>
            <a:r>
              <a:rPr lang="en-IE" sz="1600" dirty="0"/>
              <a:t>and biodiversity conservation and sustainable </a:t>
            </a:r>
            <a:r>
              <a:rPr lang="en-IE" sz="1600" dirty="0" smtClean="0"/>
              <a:t>use</a:t>
            </a:r>
            <a:endParaRPr lang="en-IE" sz="1600" dirty="0"/>
          </a:p>
          <a:p>
            <a:pPr marL="342900" lvl="0" indent="-342900">
              <a:buFont typeface="+mj-lt"/>
              <a:buAutoNum type="arabicPeriod" startAt="4"/>
            </a:pPr>
            <a:endParaRPr lang="en-IE" sz="14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IE" sz="1600" dirty="0"/>
              <a:t>Governments should </a:t>
            </a:r>
            <a:r>
              <a:rPr lang="en-IE" sz="1600" b="1" dirty="0">
                <a:solidFill>
                  <a:srgbClr val="009B48"/>
                </a:solidFill>
              </a:rPr>
              <a:t>convene broad dialogue among governmental, private and civil society actors</a:t>
            </a:r>
            <a:r>
              <a:rPr lang="en-IE" sz="1600" dirty="0"/>
              <a:t> </a:t>
            </a:r>
            <a:r>
              <a:rPr lang="en-IE" sz="1600" dirty="0" smtClean="0"/>
              <a:t>on the arguments for </a:t>
            </a:r>
            <a:r>
              <a:rPr lang="en-IE" sz="1600" dirty="0"/>
              <a:t>the integration of conservation and sustainable use principles into various </a:t>
            </a:r>
            <a:r>
              <a:rPr lang="en-IE" sz="1600" dirty="0" smtClean="0"/>
              <a:t>sectors</a:t>
            </a:r>
            <a:endParaRPr lang="en-IE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81000" y="1524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Recommended actions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0" y="381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For further information, visit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http://www.cbd.int/financial/hlp/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or email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hlp@cbd.int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200329394-001.jpg"/>
          <p:cNvPicPr preferRelativeResize="0">
            <a:picLocks/>
          </p:cNvPicPr>
          <p:nvPr/>
        </p:nvPicPr>
        <p:blipFill>
          <a:blip r:embed="rId5" cstate="print"/>
          <a:srcRect t="28703" b="18680"/>
          <a:stretch>
            <a:fillRect/>
          </a:stretch>
        </p:blipFill>
        <p:spPr>
          <a:xfrm>
            <a:off x="457200" y="914400"/>
            <a:ext cx="822960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2016978"/>
            <a:ext cx="8686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en-IE" sz="1600" dirty="0" smtClean="0"/>
              <a:t>The </a:t>
            </a:r>
            <a:r>
              <a:rPr lang="en-IE" sz="1600" b="1" dirty="0">
                <a:solidFill>
                  <a:srgbClr val="009B48"/>
                </a:solidFill>
              </a:rPr>
              <a:t>in-kind contributions of indigenous peoples and local communities’ collective actions, efforts and </a:t>
            </a:r>
            <a:r>
              <a:rPr lang="en-IE" sz="1600" b="1" dirty="0" smtClean="0">
                <a:solidFill>
                  <a:srgbClr val="009B48"/>
                </a:solidFill>
              </a:rPr>
              <a:t>knowledge</a:t>
            </a:r>
            <a:r>
              <a:rPr lang="en-IE" sz="1600" dirty="0" smtClean="0"/>
              <a:t> should </a:t>
            </a:r>
            <a:r>
              <a:rPr lang="en-IE" sz="1600" dirty="0"/>
              <a:t>be respected and taken into account when designing, resourcing and implementing interventions</a:t>
            </a:r>
            <a:r>
              <a:rPr lang="en-IE" sz="1600" dirty="0" smtClean="0"/>
              <a:t>.</a:t>
            </a:r>
          </a:p>
          <a:p>
            <a:pPr marL="342900" lvl="0" indent="-342900">
              <a:buFont typeface="+mj-lt"/>
              <a:buAutoNum type="arabicPeriod" startAt="7"/>
            </a:pPr>
            <a:endParaRPr lang="en-IE" sz="1600" dirty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600" dirty="0"/>
              <a:t>Human and institutional capacity development programmes should include an increased </a:t>
            </a:r>
            <a:r>
              <a:rPr lang="en-IE" sz="1600" b="1" dirty="0">
                <a:solidFill>
                  <a:srgbClr val="009B48"/>
                </a:solidFill>
              </a:rPr>
              <a:t>focus on the sharing of practical knowledge and experience </a:t>
            </a:r>
            <a:r>
              <a:rPr lang="en-IE" sz="1600" dirty="0"/>
              <a:t>in developing effective policies and instruments for mainstreaming</a:t>
            </a:r>
          </a:p>
          <a:p>
            <a:pPr marL="342900" lvl="0" indent="-342900">
              <a:buFont typeface="+mj-lt"/>
              <a:buAutoNum type="arabicPeriod" startAt="8"/>
            </a:pPr>
            <a:endParaRPr lang="en-IE" sz="1600" dirty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600" dirty="0"/>
              <a:t>Countries should integrate into training, education and capacity building programmes, </a:t>
            </a:r>
            <a:r>
              <a:rPr lang="en-IE" sz="1600" b="1" dirty="0">
                <a:solidFill>
                  <a:srgbClr val="009B48"/>
                </a:solidFill>
              </a:rPr>
              <a:t>awareness of the economic rationale for action </a:t>
            </a:r>
            <a:r>
              <a:rPr lang="en-IE" sz="1600" dirty="0"/>
              <a:t>for biodiversity and ecosystem services, and their role in achieving sustainable development.</a:t>
            </a:r>
          </a:p>
          <a:p>
            <a:pPr marL="342900" lvl="0" indent="-342900">
              <a:buFont typeface="+mj-lt"/>
              <a:buAutoNum type="arabicPeriod" startAt="8"/>
            </a:pPr>
            <a:endParaRPr lang="en-IE" sz="1600" dirty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600" dirty="0"/>
              <a:t>Countries should </a:t>
            </a:r>
            <a:r>
              <a:rPr lang="en-IE" sz="1600" b="1" dirty="0">
                <a:solidFill>
                  <a:srgbClr val="009B48"/>
                </a:solidFill>
              </a:rPr>
              <a:t>include robust and verifiable baselines and indicators </a:t>
            </a:r>
            <a:r>
              <a:rPr lang="en-IE" sz="1600" dirty="0"/>
              <a:t>on the status and trends of biodiversity, ecosystems and ecosystem services that will help to track and evaluate the benefits of investments and promote their uptake more broadly.</a:t>
            </a:r>
          </a:p>
          <a:p>
            <a:pPr marL="342900" lvl="0" indent="-342900">
              <a:buFont typeface="+mj-lt"/>
              <a:buAutoNum type="arabicPeriod" startAt="8"/>
            </a:pPr>
            <a:endParaRPr lang="en-IE" sz="1600" dirty="0"/>
          </a:p>
          <a:p>
            <a:pPr marL="342900" lvl="0" indent="-342900">
              <a:buFont typeface="+mj-lt"/>
              <a:buAutoNum type="arabicPeriod" startAt="8"/>
            </a:pPr>
            <a:r>
              <a:rPr lang="en-IE" sz="1600" dirty="0"/>
              <a:t>Investments should be made in </a:t>
            </a:r>
            <a:r>
              <a:rPr lang="en-IE" sz="1600" b="1" dirty="0">
                <a:solidFill>
                  <a:srgbClr val="009B48"/>
                </a:solidFill>
              </a:rPr>
              <a:t>improved knowledge generation regarding the insurance value</a:t>
            </a:r>
            <a:r>
              <a:rPr lang="en-IE" sz="1600" dirty="0">
                <a:solidFill>
                  <a:srgbClr val="009B48"/>
                </a:solidFill>
              </a:rPr>
              <a:t> </a:t>
            </a:r>
            <a:r>
              <a:rPr lang="en-IE" sz="1600" dirty="0"/>
              <a:t>of biodiversity and better learning processes for adaptive governance of ecosystems to avoid dangerous tipping points and regime </a:t>
            </a:r>
            <a:r>
              <a:rPr lang="en-IE" sz="1600" dirty="0" smtClean="0"/>
              <a:t>shifts</a:t>
            </a:r>
            <a:endParaRPr lang="en-IE" sz="1600" dirty="0"/>
          </a:p>
        </p:txBody>
      </p:sp>
      <p:sp>
        <p:nvSpPr>
          <p:cNvPr id="6" name="Rectangle 5"/>
          <p:cNvSpPr/>
          <p:nvPr/>
        </p:nvSpPr>
        <p:spPr>
          <a:xfrm>
            <a:off x="4572000" y="381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For further information, visit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http://www.cbd.int/financial/hlp/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or email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hlp@cbd.int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200329394-001.jpg"/>
          <p:cNvPicPr preferRelativeResize="0">
            <a:picLocks/>
          </p:cNvPicPr>
          <p:nvPr/>
        </p:nvPicPr>
        <p:blipFill>
          <a:blip r:embed="rId5" cstate="print"/>
          <a:srcRect t="28703" b="18680"/>
          <a:stretch>
            <a:fillRect/>
          </a:stretch>
        </p:blipFill>
        <p:spPr>
          <a:xfrm>
            <a:off x="457200" y="914400"/>
            <a:ext cx="8229600" cy="10515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524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Recommended actions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398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7200" y="2362200"/>
            <a:ext cx="8229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2012, </a:t>
            </a:r>
            <a:r>
              <a:rPr lang="en-GB" b="1" dirty="0" smtClean="0">
                <a:solidFill>
                  <a:srgbClr val="009B48"/>
                </a:solidFill>
              </a:rPr>
              <a:t>the first High-Level Panel</a:t>
            </a:r>
            <a:r>
              <a:rPr lang="en-GB" dirty="0" smtClean="0"/>
              <a:t> reported on ‘Resourcing the Aichi Biodiversity Targets’ to COP-11</a:t>
            </a:r>
            <a:r>
              <a:rPr lang="en-GB" dirty="0" smtClean="0"/>
              <a:t>: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stimated </a:t>
            </a:r>
            <a:r>
              <a:rPr lang="en-GB" dirty="0" smtClean="0"/>
              <a:t>that </a:t>
            </a:r>
            <a:r>
              <a:rPr lang="en-GB" b="1" dirty="0" smtClean="0">
                <a:solidFill>
                  <a:srgbClr val="009B48"/>
                </a:solidFill>
              </a:rPr>
              <a:t>one-off </a:t>
            </a:r>
            <a:r>
              <a:rPr lang="en-GB" b="1" dirty="0">
                <a:solidFill>
                  <a:srgbClr val="009B48"/>
                </a:solidFill>
              </a:rPr>
              <a:t>investments account for between 60% and 70% of the overall global resource needs</a:t>
            </a:r>
            <a:r>
              <a:rPr lang="en-GB" dirty="0"/>
              <a:t> for delivering the </a:t>
            </a:r>
            <a:r>
              <a:rPr lang="en-GB" dirty="0" smtClean="0"/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costs for implementing the </a:t>
            </a:r>
            <a:r>
              <a:rPr lang="en-GB" dirty="0" smtClean="0"/>
              <a:t>20 Aichi Targets </a:t>
            </a:r>
            <a:r>
              <a:rPr lang="en-GB" dirty="0"/>
              <a:t>were estimated at </a:t>
            </a:r>
            <a:r>
              <a:rPr lang="en-GB" b="1" dirty="0">
                <a:solidFill>
                  <a:srgbClr val="009B48"/>
                </a:solidFill>
              </a:rPr>
              <a:t>between US$ 150 billion and US$ 440 billion per </a:t>
            </a:r>
            <a:r>
              <a:rPr lang="en-GB" b="1" dirty="0" smtClean="0">
                <a:solidFill>
                  <a:srgbClr val="009B48"/>
                </a:solidFill>
              </a:rPr>
              <a:t>year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</a:t>
            </a:r>
            <a:r>
              <a:rPr lang="en-GB" dirty="0"/>
              <a:t>is potential for considerable synergies among the Targets, so that </a:t>
            </a:r>
            <a:r>
              <a:rPr lang="en-GB" b="1" dirty="0">
                <a:solidFill>
                  <a:srgbClr val="009B48"/>
                </a:solidFill>
              </a:rPr>
              <a:t>coordinated action could substantially reduce the total </a:t>
            </a:r>
            <a:r>
              <a:rPr lang="en-GB" b="1" dirty="0" smtClean="0">
                <a:solidFill>
                  <a:srgbClr val="009B48"/>
                </a:solidFill>
              </a:rPr>
              <a:t>estimate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In Decision XI/4, COP-11 </a:t>
            </a:r>
            <a:r>
              <a:rPr lang="en-GB" dirty="0" smtClean="0"/>
              <a:t>invited </a:t>
            </a:r>
            <a:r>
              <a:rPr lang="en-GB" dirty="0"/>
              <a:t>the </a:t>
            </a:r>
            <a:r>
              <a:rPr lang="en-GB" dirty="0" smtClean="0"/>
              <a:t>Panel to </a:t>
            </a:r>
            <a:r>
              <a:rPr lang="en-GB" b="1" dirty="0">
                <a:solidFill>
                  <a:srgbClr val="009B48"/>
                </a:solidFill>
              </a:rPr>
              <a:t>provide a more bottom-up </a:t>
            </a:r>
            <a:r>
              <a:rPr lang="en-GB" b="1" dirty="0" smtClean="0">
                <a:solidFill>
                  <a:srgbClr val="009B48"/>
                </a:solidFill>
              </a:rPr>
              <a:t>approach</a:t>
            </a:r>
            <a:r>
              <a:rPr lang="en-GB" dirty="0"/>
              <a:t> </a:t>
            </a:r>
            <a:r>
              <a:rPr lang="en-GB" dirty="0" smtClean="0"/>
              <a:t>with </a:t>
            </a:r>
            <a:r>
              <a:rPr lang="en-GB" dirty="0"/>
              <a:t>a broadened composition and to report back </a:t>
            </a:r>
            <a:r>
              <a:rPr lang="en-GB" dirty="0" smtClean="0"/>
              <a:t>to COP-12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High-Level Panel </a:t>
            </a:r>
            <a:r>
              <a:rPr lang="en-GB" dirty="0" smtClean="0"/>
              <a:t>was </a:t>
            </a:r>
            <a:r>
              <a:rPr lang="en-GB" b="1" dirty="0">
                <a:solidFill>
                  <a:srgbClr val="009B48"/>
                </a:solidFill>
              </a:rPr>
              <a:t>expanded to create a regionally-balanced Panel of fifteen </a:t>
            </a:r>
            <a:r>
              <a:rPr lang="en-GB" b="1" dirty="0" smtClean="0">
                <a:solidFill>
                  <a:srgbClr val="009B48"/>
                </a:solidFill>
              </a:rPr>
              <a:t>members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81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For further information, visit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http://www.cbd.int/financial/hlp/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or email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hlp@cbd.int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81000" y="1524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9B48"/>
                </a:solidFill>
              </a:rPr>
              <a:t>Introduction to the High-Level Panel</a:t>
            </a:r>
            <a:endParaRPr lang="en-US" sz="2400" dirty="0" smtClean="0"/>
          </a:p>
        </p:txBody>
      </p:sp>
      <p:pic>
        <p:nvPicPr>
          <p:cNvPr id="8" name="Picture 7" descr="57283199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143000"/>
            <a:ext cx="8229600" cy="105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81000" y="1524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Results of the </a:t>
            </a:r>
            <a:r>
              <a:rPr lang="en-US" sz="2400" b="1" dirty="0" smtClean="0">
                <a:solidFill>
                  <a:srgbClr val="009B48"/>
                </a:solidFill>
              </a:rPr>
              <a:t>High-Level Panel </a:t>
            </a: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(Phase I)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0" y="381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For further information, visit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http://www.cbd.int/financial/hlp/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or email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hlp@cbd.int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152400" y="1295400"/>
          <a:ext cx="8839200" cy="540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828800"/>
                <a:gridCol w="1676400"/>
                <a:gridCol w="1828800"/>
                <a:gridCol w="1600200"/>
              </a:tblGrid>
              <a:tr h="7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Strategic Goal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Target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Investment needs (US$ million)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Recurrent expenditure per annum (US$ million)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Average annual expenditure (2013 – 2020) (US$ million)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58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A: Address the underlying causes of biodiversity loss by mainstreaming biodiversity across government and society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1: Awareness raising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440 – 1,400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280 – 890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2: Biodiversity values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450 – 610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 – 130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– 160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3: Incentives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1,300 – 2,000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 – 15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170 – 270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4: Sustainable consumption &amp; production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 – 107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 – 15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– 23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B: Reduce the direct pressures on biodiversity and promote sustainable use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5: Reducing habitat loss (forests and wetlands)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152,300 – 288,800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13,300 – 13,700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39,200 – 52,100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6: Fisheries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129,900 – 292,200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800 – 3,200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16,900 – 40,000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7: Sustainable Agriculture, Aquaculture and Forestry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20,800 – 21,700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10,700 – 11,000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13,200 – 13,600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8: Pollution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77,600 – 772,700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24,400 – 42,700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35,400 – 139,200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9: Invasive alien species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34,100 – 43,900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21,005 – 50,100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23,300 – 52,900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10: Coral reefs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600 – 960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– 10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 – 130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9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C: To improve the status of biodiversity by safeguarding ecosystems, species and genetic diversity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11: Protected areas (terrestrial and marine)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66,100 – 626,400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970 – 6,700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9,200 – 85,000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12: Species conservation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3,400 – 4,800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3,400 – 4,800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13: Genetic diversity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550 – 1,400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– 17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 – 190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66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D: Enhance the benefits to all from biodiversity and ecosystem services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14: Ecosystem restoration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30,000 – 299,900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3,750 – 37,500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15: Restoration of forests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6,400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6,400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16: Nagoya Protocol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 – 313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– 39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E: Enhance implementation through participatory planning, knowledge management and capacity building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17: NBSAPs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114 – 1,100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 – 560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 – 170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18: Traditional knowledge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 – 340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 – 340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 – 340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19: Science base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1,800 – 4,200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1,400 – 1,600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1,600 – 2,100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20: Mobilisation of financial resources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– 79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– 20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– 30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9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4114800" cy="533400"/>
          </a:xfrm>
        </p:spPr>
        <p:txBody>
          <a:bodyPr/>
          <a:lstStyle/>
          <a:p>
            <a:r>
              <a:rPr lang="en-US" dirty="0" smtClean="0"/>
              <a:t>The High-Level Panel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737661"/>
              </p:ext>
            </p:extLst>
          </p:nvPr>
        </p:nvGraphicFramePr>
        <p:xfrm>
          <a:off x="304800" y="731520"/>
          <a:ext cx="8458201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263"/>
                <a:gridCol w="1952737"/>
                <a:gridCol w="5029201"/>
              </a:tblGrid>
              <a:tr h="45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Madagascar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Laurette</a:t>
                      </a: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H.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Rasoavahiny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Conservation of Biodiversity and Protected Areas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Ministry of Environment and Forests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Botswana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Hillary Masundire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Lecturer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Biological Sciences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Botswana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Africa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Fundisile</a:t>
                      </a: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Mketeni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Director General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and Conservation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Environmental Affairs 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Rina Maria P. Rosales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Economist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Environment Economic Center for Studies 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Wang Xin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Economic Cooperation Office, Ministry of Environmental Protection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A Damodaran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Economics and Social Sciences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Institute of Management 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Maria Schultz 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Resilience and Development Programme (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SwedBio</a:t>
                      </a: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Stockholm Resilience Centre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Heidi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Wittmer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Head of Department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Environmental Politics, Helmholtz Centre for Environmental Research (UFZ)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90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Sir Robert Watson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Co-Chair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 National Ecosystem Assessment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8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4114800" cy="533400"/>
          </a:xfrm>
        </p:spPr>
        <p:txBody>
          <a:bodyPr/>
          <a:lstStyle/>
          <a:p>
            <a:r>
              <a:rPr lang="en-US" dirty="0" smtClean="0"/>
              <a:t>The High-Level Panel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93080"/>
              </p:ext>
            </p:extLst>
          </p:nvPr>
        </p:nvGraphicFramePr>
        <p:xfrm>
          <a:off x="304800" y="1280160"/>
          <a:ext cx="8458201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263"/>
                <a:gridCol w="1952737"/>
                <a:gridCol w="5029201"/>
              </a:tblGrid>
              <a:tr h="45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JUSSCANNZ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90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Tom Rådahl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Secretary General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Ministry of the Environment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Ussif Rashid Sumaila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62125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62125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 Centre and Fisheries Economics Research Unit, University of British Columbia</a:t>
                      </a:r>
                      <a:endParaRPr lang="en-I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Korea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Tae Yong Jung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 Development Institute (KDI)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of Public Policy and Management 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 Rica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Carlos Manuel Rodriguez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 President and Senior Advisor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Policy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Conservation International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Roberto Brandão Cavalcanti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Secretary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and Forests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Ministry of Environment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Mexico 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Mariana Bellot Rojas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General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Directorate for Institutional Development and Promotion, National Commission for Protected Areas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001430"/>
              </p:ext>
            </p:extLst>
          </p:nvPr>
        </p:nvGraphicFramePr>
        <p:xfrm>
          <a:off x="304800" y="624840"/>
          <a:ext cx="8458201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263"/>
                <a:gridCol w="2790937"/>
                <a:gridCol w="4191001"/>
              </a:tblGrid>
              <a:tr h="1354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REPRESENTATIVES </a:t>
                      </a: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UNITED NATIONS AGENCIES </a:t>
                      </a: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ORGANIZATIONS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90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 Secretariat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Mark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Zimsky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Biodiversity Specialist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Resources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OECD Secretariat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Katia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Karousakis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Economist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Change, Biodiversity and Development Division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90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TEEB Secretariat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Salman Hussain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9029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UNDP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Nik Sekhran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the Biodiversity Programme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Bureau for Development Policy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Yves de Soye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BIOFIN Manager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Jamison Ervin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Advisor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354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UNEP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Bakary Kante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 of Environmental Law and Conventions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354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Alphonse Kambu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Officer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 of Environmental Law and Conventions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Bank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Valerie Hickey 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Specialist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gridSpan="3"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TEAM REPRESENTATIVES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90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UNEP-WCMC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Sarah Smith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Programme Officer</a:t>
                      </a:r>
                      <a:endParaRPr lang="en-IE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Conventions and Policy Support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ICF GHK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Matt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Rayment</a:t>
                      </a: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Consultant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Mavoureen</a:t>
                      </a: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Conway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Consultant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SECRETARIAT OF THE CONVENTION ON BIOLOGICAL DIVERSITY</a:t>
                      </a:r>
                      <a:endParaRPr lang="en-IE" sz="1400" dirty="0" smtClean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</a:t>
                      </a:r>
                      <a:r>
                        <a:rPr lang="fr-CA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Braulio</a:t>
                      </a:r>
                      <a:r>
                        <a:rPr lang="fr-C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Ferreira de </a:t>
                      </a:r>
                      <a:r>
                        <a:rPr lang="fr-CA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Souza</a:t>
                      </a:r>
                      <a:r>
                        <a:rPr lang="fr-C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Dias</a:t>
                      </a:r>
                      <a:endParaRPr lang="en-I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Secretary</a:t>
                      </a:r>
                      <a:endParaRPr lang="en-IE" sz="1400" dirty="0" smtClean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Ravi Sharma</a:t>
                      </a:r>
                      <a:endParaRPr lang="en-I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Officer</a:t>
                      </a:r>
                      <a:endParaRPr lang="en-IE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Support for Implementation</a:t>
                      </a:r>
                      <a:endParaRPr lang="en-IE" sz="1400" dirty="0" smtClean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4514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Tristan Tyrrell</a:t>
                      </a:r>
                      <a:endParaRPr lang="en-I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HLP Project Manager</a:t>
                      </a:r>
                      <a:endParaRPr lang="en-IE" sz="1400" dirty="0" smtClean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593396"/>
              </p:ext>
            </p:extLst>
          </p:nvPr>
        </p:nvGraphicFramePr>
        <p:xfrm>
          <a:off x="380999" y="1219200"/>
          <a:ext cx="8458201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263"/>
                <a:gridCol w="2409938"/>
                <a:gridCol w="4572000"/>
              </a:tblGrid>
              <a:tr h="4514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OBSERVERS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Hem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Pande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Secretary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Programme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Ministry of Environment and Forests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Rikiya Konishi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Director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Biodiversity Strategy Office, Nature Conservation Bureau, Ministry of the Environment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8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Tone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Solhaug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Adviser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for Biodiversity, Outdoor Recreation and Cultural Heritage, Ministry of Environment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22573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Jeremy Eppel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Director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Biodiversity, Ecosystems and Evidence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for Environment, Food and Rural Affairs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8058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James Vause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Economist, Biodiversity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Environment Economics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for Environment, Food and Rural Affairs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1354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Richard Earley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Biodiversity Policy Advisor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for Environment, Food and Rural Affairs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  <a:tr h="90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Commission</a:t>
                      </a:r>
                      <a:endParaRPr lang="en-IE" sz="14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Laure </a:t>
                      </a:r>
                      <a:r>
                        <a:rPr lang="en-C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Ledoux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Unit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 General for the Environment</a:t>
                      </a:r>
                      <a:endParaRPr lang="en-IE" sz="14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13775" marR="137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381000" y="1524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9B48"/>
                </a:solidFill>
              </a:rPr>
              <a:t>Mandate of the High-Level Panel</a:t>
            </a:r>
            <a:endParaRPr lang="en-US" sz="2400" dirty="0" smtClean="0"/>
          </a:p>
        </p:txBody>
      </p:sp>
      <p:pic>
        <p:nvPicPr>
          <p:cNvPr id="15" name="Picture 14" descr="77275682.jpg"/>
          <p:cNvPicPr preferRelativeResize="0">
            <a:picLocks/>
          </p:cNvPicPr>
          <p:nvPr/>
        </p:nvPicPr>
        <p:blipFill>
          <a:blip r:embed="rId3" cstate="print"/>
          <a:srcRect t="44444" b="13333"/>
          <a:stretch>
            <a:fillRect/>
          </a:stretch>
        </p:blipFill>
        <p:spPr>
          <a:xfrm>
            <a:off x="457200" y="1158240"/>
            <a:ext cx="8229600" cy="1051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81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For further information, visit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http://www.cbd.int/financial/hlp/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or email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hlp@cbd.int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92887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dirty="0" smtClean="0"/>
              <a:t>Assess </a:t>
            </a:r>
            <a:r>
              <a:rPr lang="en-ZW" dirty="0"/>
              <a:t>the </a:t>
            </a:r>
            <a:r>
              <a:rPr lang="en-ZW" b="1" dirty="0">
                <a:solidFill>
                  <a:srgbClr val="009B48"/>
                </a:solidFill>
              </a:rPr>
              <a:t>benefits of meeting the Aichi </a:t>
            </a:r>
            <a:r>
              <a:rPr lang="en-ZW" b="1" dirty="0" smtClean="0">
                <a:solidFill>
                  <a:srgbClr val="009B48"/>
                </a:solidFill>
              </a:rPr>
              <a:t>Targets </a:t>
            </a:r>
            <a:r>
              <a:rPr lang="en-ZW" dirty="0" smtClean="0"/>
              <a:t>to biodiversity directly and to society more broadly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W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dirty="0" smtClean="0"/>
              <a:t>Assess </a:t>
            </a:r>
            <a:r>
              <a:rPr lang="en-ZW" dirty="0"/>
              <a:t>the </a:t>
            </a:r>
            <a:r>
              <a:rPr lang="en-ZW" b="1" dirty="0">
                <a:solidFill>
                  <a:srgbClr val="009B48"/>
                </a:solidFill>
              </a:rPr>
              <a:t>range of the costs of implementing the activities needed </a:t>
            </a:r>
            <a:r>
              <a:rPr lang="en-ZW" dirty="0"/>
              <a:t>to achieve the </a:t>
            </a:r>
            <a:r>
              <a:rPr lang="en-ZW" dirty="0" smtClean="0"/>
              <a:t>targets</a:t>
            </a:r>
            <a:endParaRPr lang="en-ZW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W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dirty="0" smtClean="0"/>
              <a:t>Identify </a:t>
            </a:r>
            <a:r>
              <a:rPr lang="en-ZW" b="1" dirty="0">
                <a:solidFill>
                  <a:srgbClr val="009B48"/>
                </a:solidFill>
              </a:rPr>
              <a:t>opportunities to secure the benefits most cost effectively </a:t>
            </a:r>
            <a:r>
              <a:rPr lang="en-ZW" dirty="0"/>
              <a:t>through actions </a:t>
            </a:r>
            <a:r>
              <a:rPr lang="en-ZW" dirty="0" smtClean="0"/>
              <a:t>by the </a:t>
            </a:r>
            <a:r>
              <a:rPr lang="en-ZW" dirty="0"/>
              <a:t>biodiversity sector and across economies as a </a:t>
            </a:r>
            <a:r>
              <a:rPr lang="en-ZW" dirty="0" smtClean="0"/>
              <a:t>whole</a:t>
            </a:r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7200" y="25908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E" sz="1600" dirty="0" smtClean="0"/>
              <a:t>Meeting </a:t>
            </a:r>
            <a:r>
              <a:rPr lang="en-IE" sz="1600" dirty="0"/>
              <a:t>the Aichi Targets </a:t>
            </a:r>
            <a:r>
              <a:rPr lang="en-IE" sz="1600" b="1" dirty="0">
                <a:solidFill>
                  <a:srgbClr val="009B48"/>
                </a:solidFill>
              </a:rPr>
              <a:t>will deliver substantial benefits to peoples and the economies </a:t>
            </a:r>
            <a:r>
              <a:rPr lang="en-IE" sz="1600" dirty="0"/>
              <a:t>across the world </a:t>
            </a:r>
            <a:endParaRPr lang="en-IE" sz="1600" dirty="0" smtClean="0"/>
          </a:p>
          <a:p>
            <a:pPr lvl="0"/>
            <a:endParaRPr lang="en-IE" sz="1600" dirty="0" smtClean="0"/>
          </a:p>
          <a:p>
            <a:pPr lvl="0"/>
            <a:endParaRPr lang="en-IE" sz="1600" dirty="0"/>
          </a:p>
          <a:p>
            <a:pPr lvl="0"/>
            <a:r>
              <a:rPr lang="en-IE" sz="1600" dirty="0" smtClean="0"/>
              <a:t>2.    Biodiversity </a:t>
            </a:r>
            <a:r>
              <a:rPr lang="en-IE" sz="1600" b="1" dirty="0">
                <a:solidFill>
                  <a:srgbClr val="009B48"/>
                </a:solidFill>
              </a:rPr>
              <a:t>contributes to sustainable </a:t>
            </a:r>
            <a:r>
              <a:rPr lang="en-IE" sz="1600" b="1" dirty="0" smtClean="0">
                <a:solidFill>
                  <a:srgbClr val="009B48"/>
                </a:solidFill>
              </a:rPr>
              <a:t>development</a:t>
            </a:r>
          </a:p>
          <a:p>
            <a:pPr lvl="0"/>
            <a:endParaRPr lang="en-IE" sz="1600" dirty="0" smtClean="0"/>
          </a:p>
          <a:p>
            <a:pPr lvl="0"/>
            <a:endParaRPr lang="en-IE" sz="1600" dirty="0" smtClean="0"/>
          </a:p>
          <a:p>
            <a:pPr lvl="0"/>
            <a:r>
              <a:rPr lang="en-IE" sz="1600" dirty="0" smtClean="0"/>
              <a:t>3</a:t>
            </a:r>
            <a:r>
              <a:rPr lang="en-IE" sz="1600" dirty="0"/>
              <a:t>. </a:t>
            </a:r>
            <a:r>
              <a:rPr lang="en-IE" sz="1600" dirty="0" smtClean="0"/>
              <a:t>   Biodiversity </a:t>
            </a:r>
            <a:r>
              <a:rPr lang="en-IE" sz="1600" b="1" dirty="0">
                <a:solidFill>
                  <a:srgbClr val="009B48"/>
                </a:solidFill>
              </a:rPr>
              <a:t>contributes to climate mitigation, adaptation and resilience</a:t>
            </a:r>
            <a:endParaRPr lang="en-US" sz="1600" b="1" dirty="0">
              <a:solidFill>
                <a:srgbClr val="009B48"/>
              </a:solidFill>
            </a:endParaRPr>
          </a:p>
          <a:p>
            <a:pPr lvl="0"/>
            <a:endParaRPr lang="en-US" sz="1600" b="1" dirty="0" smtClean="0">
              <a:solidFill>
                <a:srgbClr val="009B48"/>
              </a:solidFill>
            </a:endParaRPr>
          </a:p>
          <a:p>
            <a:pPr lvl="0"/>
            <a:endParaRPr lang="en-US" sz="1600" b="1" dirty="0">
              <a:solidFill>
                <a:srgbClr val="009B48"/>
              </a:solidFill>
            </a:endParaRPr>
          </a:p>
          <a:p>
            <a:pPr marL="342900" lvl="0" indent="-342900">
              <a:buAutoNum type="arabicPeriod" startAt="4"/>
            </a:pPr>
            <a:r>
              <a:rPr lang="en-IE" sz="1600" dirty="0" smtClean="0"/>
              <a:t> </a:t>
            </a:r>
            <a:r>
              <a:rPr lang="en-IE" sz="1600" b="1" dirty="0" smtClean="0">
                <a:solidFill>
                  <a:srgbClr val="009B48"/>
                </a:solidFill>
              </a:rPr>
              <a:t>Investments </a:t>
            </a:r>
            <a:r>
              <a:rPr lang="en-IE" sz="1600" b="1" dirty="0">
                <a:solidFill>
                  <a:srgbClr val="009B48"/>
                </a:solidFill>
              </a:rPr>
              <a:t>in biodiversity can strengthen the provision of ecosystem services </a:t>
            </a:r>
            <a:r>
              <a:rPr lang="en-IE" sz="1600" dirty="0"/>
              <a:t>on which vulnerable communities depend</a:t>
            </a:r>
          </a:p>
          <a:p>
            <a:pPr marL="0" lvl="1"/>
            <a:endParaRPr lang="en-CA" sz="1600" dirty="0" smtClean="0"/>
          </a:p>
          <a:p>
            <a:pPr marL="0" lvl="1"/>
            <a:endParaRPr lang="en-CA" sz="1600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009B48"/>
                </a:solidFill>
              </a:rPr>
              <a:t>Biodiversity provides insurance value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81000" y="152400"/>
            <a:ext cx="472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Key Messages of the </a:t>
            </a:r>
            <a:r>
              <a:rPr lang="en-US" sz="2400" b="1" dirty="0" smtClean="0">
                <a:solidFill>
                  <a:srgbClr val="009B48"/>
                </a:solidFill>
              </a:rPr>
              <a:t>High-Level Panel </a:t>
            </a:r>
            <a:r>
              <a:rPr lang="en-US" sz="2400" b="1" dirty="0" smtClean="0">
                <a:solidFill>
                  <a:srgbClr val="009B48"/>
                </a:solidFill>
                <a:latin typeface="Arial" pitchFamily="34" charset="0"/>
                <a:ea typeface="+mj-ea"/>
                <a:cs typeface="Arial" pitchFamily="34" charset="0"/>
              </a:rPr>
              <a:t>(Phase 2)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0" y="381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For further information, visit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http://www.cbd.int/financial/hlp/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or email </a:t>
            </a:r>
            <a:r>
              <a:rPr lang="en-GB" sz="1000" u="sng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hlp@cbd.int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100893473.jpg"/>
          <p:cNvPicPr>
            <a:picLocks noChangeAspect="1"/>
          </p:cNvPicPr>
          <p:nvPr/>
        </p:nvPicPr>
        <p:blipFill>
          <a:blip r:embed="rId5" cstate="print"/>
          <a:srcRect t="43749" b="19996"/>
          <a:stretch>
            <a:fillRect/>
          </a:stretch>
        </p:blipFill>
        <p:spPr>
          <a:xfrm>
            <a:off x="457200" y="1143000"/>
            <a:ext cx="82296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10948</TotalTime>
  <Words>2542</Words>
  <Application>Microsoft Office PowerPoint</Application>
  <PresentationFormat>On-screen Show (4:3)</PresentationFormat>
  <Paragraphs>426</Paragraphs>
  <Slides>12</Slides>
  <Notes>11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The High-Level Panel</vt:lpstr>
      <vt:lpstr>The High-Level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CBD High-Level Panel on Resource Assessment</dc:title>
  <dc:creator>Tristan Tyrrell</dc:creator>
  <cp:lastModifiedBy>Tristan Tyrrell</cp:lastModifiedBy>
  <cp:revision>240</cp:revision>
  <dcterms:created xsi:type="dcterms:W3CDTF">2011-06-16T20:13:28Z</dcterms:created>
  <dcterms:modified xsi:type="dcterms:W3CDTF">2014-10-10T01:43:14Z</dcterms:modified>
</cp:coreProperties>
</file>